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17"/>
  </p:notesMasterIdLst>
  <p:sldIdLst>
    <p:sldId id="264" r:id="rId5"/>
    <p:sldId id="265" r:id="rId6"/>
    <p:sldId id="266" r:id="rId7"/>
    <p:sldId id="275" r:id="rId8"/>
    <p:sldId id="274" r:id="rId9"/>
    <p:sldId id="267" r:id="rId10"/>
    <p:sldId id="270" r:id="rId11"/>
    <p:sldId id="271" r:id="rId12"/>
    <p:sldId id="268" r:id="rId13"/>
    <p:sldId id="273" r:id="rId14"/>
    <p:sldId id="26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2D2F2"/>
    <a:srgbClr val="73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 snapToObjects="1" showGuides="1">
      <p:cViewPr varScale="1">
        <p:scale>
          <a:sx n="124" d="100"/>
          <a:sy n="124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9A375-B218-184B-B243-CB7E0F1616A7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5F0F0-3408-9F4A-9B24-898CD7F5D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A07CE43-2216-2549-AF49-6691C3E952E4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0D0EEF3-CF39-8F40-B8AA-E11ECE807DBC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85C3-65B8-2A4D-BEB8-9B3174F74D7B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6B6D-D488-8A40-86D8-3F0BD7BB5B64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376896"/>
            <a:ext cx="10287000" cy="4833403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5982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680882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8262"/>
            <a:ext cx="11277600" cy="41333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5B7840-9C29-AE4F-A7D5-D151E8FCA070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371600"/>
            <a:ext cx="4953000" cy="39857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371600"/>
            <a:ext cx="4952998" cy="39857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DCE9F07-E53C-E048-B20B-0EF5FB1550E1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676400"/>
            <a:ext cx="4953000" cy="36809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676400"/>
            <a:ext cx="4952998" cy="36809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0"/>
            <a:ext cx="11277600" cy="357185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968066"/>
            <a:ext cx="11277600" cy="403534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C4AB63D-2FFF-1349-A543-68956603EEFD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123A-B407-E14B-91C5-D074E802474B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168A6-136E-1D49-96B2-ECB5194508DB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4ED719-9A93-6945-AD5E-F5FB85A7514E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37846" y="6500822"/>
            <a:ext cx="4116308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5" pos="4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9134"/>
            <a:ext cx="11277600" cy="7961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375311"/>
            <a:ext cx="10287000" cy="48349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2A12FA6-F6DC-474A-9472-CB4D9A8207AE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7" r:id="rId2"/>
    <p:sldLayoutId id="2147483731" r:id="rId3"/>
    <p:sldLayoutId id="2147483701" r:id="rId4"/>
    <p:sldLayoutId id="2147483732" r:id="rId5"/>
    <p:sldLayoutId id="2147483711" r:id="rId6"/>
    <p:sldLayoutId id="2147483737" r:id="rId7"/>
    <p:sldLayoutId id="2147483719" r:id="rId8"/>
    <p:sldLayoutId id="2147483692" r:id="rId9"/>
    <p:sldLayoutId id="2147483724" r:id="rId10"/>
    <p:sldLayoutId id="2147483720" r:id="rId11"/>
    <p:sldLayoutId id="214748371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288" userDrawn="1">
          <p15:clr>
            <a:srgbClr val="F26B43"/>
          </p15:clr>
        </p15:guide>
        <p15:guide id="12" pos="7392" userDrawn="1">
          <p15:clr>
            <a:srgbClr val="F26B43"/>
          </p15:clr>
        </p15:guide>
        <p15:guide id="13" orient="horz" pos="3912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6" orient="horz" pos="1056" userDrawn="1">
          <p15:clr>
            <a:srgbClr val="F26B43"/>
          </p15:clr>
        </p15:guide>
        <p15:guide id="17" pos="600" userDrawn="1">
          <p15:clr>
            <a:srgbClr val="F26B43"/>
          </p15:clr>
        </p15:guide>
        <p15:guide id="18" pos="7080" userDrawn="1">
          <p15:clr>
            <a:srgbClr val="F26B43"/>
          </p15:clr>
        </p15:guide>
        <p15:guide id="19" pos="4056" userDrawn="1">
          <p15:clr>
            <a:srgbClr val="F26B43"/>
          </p15:clr>
        </p15:guide>
        <p15:guide id="20" pos="3624" userDrawn="1">
          <p15:clr>
            <a:srgbClr val="F26B43"/>
          </p15:clr>
        </p15:guide>
        <p15:guide id="22" orient="horz" pos="864" userDrawn="1">
          <p15:clr>
            <a:srgbClr val="F26B43"/>
          </p15:clr>
        </p15:guide>
        <p15:guide id="23" orient="horz" pos="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Neuro-Symbolic Learning and Large Language Models:  Paving the Way for Automatic Scientific Discovery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191000" y="2623930"/>
            <a:ext cx="6819900" cy="1036457"/>
          </a:xfrm>
        </p:spPr>
        <p:txBody>
          <a:bodyPr>
            <a:normAutofit/>
          </a:bodyPr>
          <a:lstStyle/>
          <a:p>
            <a:r>
              <a:rPr lang="en-US" dirty="0"/>
              <a:t>Jennifer </a:t>
            </a:r>
            <a:r>
              <a:rPr lang="en-US" dirty="0" err="1"/>
              <a:t>Sleeman</a:t>
            </a:r>
            <a:r>
              <a:rPr lang="en-US" dirty="0"/>
              <a:t>, Ph.D.</a:t>
            </a:r>
          </a:p>
          <a:p>
            <a:r>
              <a:rPr lang="en-US" dirty="0"/>
              <a:t>Senior AI Researcher</a:t>
            </a:r>
          </a:p>
          <a:p>
            <a:r>
              <a:rPr lang="en-US" dirty="0"/>
              <a:t>Johns Hopkins University Applied Physics Laboratory</a:t>
            </a:r>
          </a:p>
          <a:p>
            <a:r>
              <a:rPr lang="en-US" dirty="0"/>
              <a:t>Research Assistant Professor</a:t>
            </a:r>
          </a:p>
          <a:p>
            <a:r>
              <a:rPr lang="en-US" dirty="0"/>
              <a:t>University of Maryland, Baltimore County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CDE86FF-A15F-5A67-D608-A21C5AC4E4C2}"/>
              </a:ext>
            </a:extLst>
          </p:cNvPr>
          <p:cNvSpPr txBox="1">
            <a:spLocks/>
          </p:cNvSpPr>
          <p:nvPr/>
        </p:nvSpPr>
        <p:spPr>
          <a:xfrm>
            <a:off x="4191000" y="3942978"/>
            <a:ext cx="6819900" cy="10364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None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None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None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None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 awesome collaborators: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Anand Gnanadesikan | Earth &amp; Planetary Sciences | Johns Hopkins University">
            <a:extLst>
              <a:ext uri="{FF2B5EF4-FFF2-40B4-BE49-F238E27FC236}">
                <a16:creationId xmlns:a16="http://schemas.microsoft.com/office/drawing/2014/main" id="{82DDBAEC-E9AE-212B-EFC1-2179F08ED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2" r="17439" b="35283"/>
          <a:stretch/>
        </p:blipFill>
        <p:spPr bwMode="auto">
          <a:xfrm>
            <a:off x="858309" y="3429000"/>
            <a:ext cx="989884" cy="10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oannis Kevrekidis - Johns Hopkins Whiting School of Engineering">
            <a:extLst>
              <a:ext uri="{FF2B5EF4-FFF2-40B4-BE49-F238E27FC236}">
                <a16:creationId xmlns:a16="http://schemas.microsoft.com/office/drawing/2014/main" id="{D59F4A04-0C78-8129-868A-97755F960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t="6472" r="25022" b="5342"/>
          <a:stretch/>
        </p:blipFill>
        <p:spPr bwMode="auto">
          <a:xfrm>
            <a:off x="2271850" y="3433502"/>
            <a:ext cx="977990" cy="1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avid Chung | LinkedIn">
            <a:extLst>
              <a:ext uri="{FF2B5EF4-FFF2-40B4-BE49-F238E27FC236}">
                <a16:creationId xmlns:a16="http://schemas.microsoft.com/office/drawing/2014/main" id="{4EB5799B-C7F6-17A6-3EA9-74F46FCB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29" y="5036213"/>
            <a:ext cx="1084123" cy="10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omas Haine | Earth &amp; Planetary Sciences | Johns Hopkins University">
            <a:extLst>
              <a:ext uri="{FF2B5EF4-FFF2-40B4-BE49-F238E27FC236}">
                <a16:creationId xmlns:a16="http://schemas.microsoft.com/office/drawing/2014/main" id="{8C41A497-08B4-97CF-0D64-B5A630583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5839" r="14737" b="40664"/>
          <a:stretch/>
        </p:blipFill>
        <p:spPr bwMode="auto">
          <a:xfrm>
            <a:off x="547881" y="5142531"/>
            <a:ext cx="802484" cy="9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nske Gelderloos | Earth &amp; Planetary Sciences | Johns Hopkins University">
            <a:extLst>
              <a:ext uri="{FF2B5EF4-FFF2-40B4-BE49-F238E27FC236}">
                <a16:creationId xmlns:a16="http://schemas.microsoft.com/office/drawing/2014/main" id="{1D0D7D64-C3B6-786E-AF39-F2CFAFC4D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15948" r="12261" b="30555"/>
          <a:stretch/>
        </p:blipFill>
        <p:spPr bwMode="auto">
          <a:xfrm>
            <a:off x="2671452" y="5127777"/>
            <a:ext cx="860095" cy="9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Marie-Aude Pradal | Earth &amp; Planetary Sciences | Johns Hopkins University">
            <a:extLst>
              <a:ext uri="{FF2B5EF4-FFF2-40B4-BE49-F238E27FC236}">
                <a16:creationId xmlns:a16="http://schemas.microsoft.com/office/drawing/2014/main" id="{02744964-851E-52BA-AF21-F5E95524D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t="7787" r="10323" b="17713"/>
          <a:stretch/>
        </p:blipFill>
        <p:spPr bwMode="auto">
          <a:xfrm>
            <a:off x="1608805" y="5142531"/>
            <a:ext cx="763548" cy="9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8">
            <a:extLst>
              <a:ext uri="{FF2B5EF4-FFF2-40B4-BE49-F238E27FC236}">
                <a16:creationId xmlns:a16="http://schemas.microsoft.com/office/drawing/2014/main" id="{E66F78BA-74A2-EB99-173D-D96D9DD2F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B742-D8F1-E2C1-7774-3289AF6B3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304" y="5003209"/>
            <a:ext cx="960729" cy="1117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301AC-D6D9-6A98-1B7D-D2C3AAC01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0051" y="5016726"/>
            <a:ext cx="935690" cy="1036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74840-7764-E8A8-95B7-89F99596E5F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78" r="10757"/>
          <a:stretch/>
        </p:blipFill>
        <p:spPr>
          <a:xfrm>
            <a:off x="8442130" y="4993970"/>
            <a:ext cx="878455" cy="107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FF208-FB54-BA08-2F0D-13E93D012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9844" y="5036213"/>
            <a:ext cx="861982" cy="1051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99150-76B1-7B22-A3BC-3F7F48BDC3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4385" y="4993970"/>
            <a:ext cx="1028279" cy="1101727"/>
          </a:xfrm>
          <a:prstGeom prst="rect">
            <a:avLst/>
          </a:prstGeom>
        </p:spPr>
      </p:pic>
      <p:sp>
        <p:nvSpPr>
          <p:cNvPr id="13" name="AutoShape 20">
            <a:extLst>
              <a:ext uri="{FF2B5EF4-FFF2-40B4-BE49-F238E27FC236}">
                <a16:creationId xmlns:a16="http://schemas.microsoft.com/office/drawing/2014/main" id="{981216AE-4E31-6E89-EAA6-AD002694F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FDC017-3785-F5BD-45D0-E74CEE3876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5207" y="5012266"/>
            <a:ext cx="1036458" cy="1036458"/>
          </a:xfrm>
          <a:prstGeom prst="rect">
            <a:avLst/>
          </a:prstGeom>
        </p:spPr>
      </p:pic>
      <p:sp>
        <p:nvSpPr>
          <p:cNvPr id="15" name="AutoShape 22">
            <a:extLst>
              <a:ext uri="{FF2B5EF4-FFF2-40B4-BE49-F238E27FC236}">
                <a16:creationId xmlns:a16="http://schemas.microsoft.com/office/drawing/2014/main" id="{E1C683BF-73AA-0E76-9997-BC2ABE58B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57E620-B288-DCA7-D5B6-364278ED92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9970" y="2489200"/>
            <a:ext cx="1106959" cy="1092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B34968-5668-2535-DB9E-71E499CC9084}"/>
              </a:ext>
            </a:extLst>
          </p:cNvPr>
          <p:cNvSpPr txBox="1"/>
          <p:nvPr/>
        </p:nvSpPr>
        <p:spPr>
          <a:xfrm>
            <a:off x="4039844" y="6157627"/>
            <a:ext cx="8276897" cy="21544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Jay Brett (APL)          David Chung (APL)       Chace Ashcraft (APL)      Caroline Tang (APL)     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Anshu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Saksena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 (APL)    Larry White (APL)       Marisa Hughes (APL)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1B95B-6A20-5F21-0C4D-EDC0541A4C62}"/>
              </a:ext>
            </a:extLst>
          </p:cNvPr>
          <p:cNvSpPr txBox="1"/>
          <p:nvPr/>
        </p:nvSpPr>
        <p:spPr>
          <a:xfrm>
            <a:off x="575944" y="4587106"/>
            <a:ext cx="1629102" cy="2308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Anand 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Gnanadesikan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(JHU)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81456B-E167-1F29-4A15-6FEC50477A11}"/>
              </a:ext>
            </a:extLst>
          </p:cNvPr>
          <p:cNvSpPr txBox="1"/>
          <p:nvPr/>
        </p:nvSpPr>
        <p:spPr>
          <a:xfrm>
            <a:off x="2081048" y="4599663"/>
            <a:ext cx="6101254" cy="2308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Yannis 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Kevrekidis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 (JHU) </a:t>
            </a:r>
            <a:endParaRPr 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A15EC-D580-3975-CD97-3472A95DA784}"/>
              </a:ext>
            </a:extLst>
          </p:cNvPr>
          <p:cNvSpPr txBox="1"/>
          <p:nvPr/>
        </p:nvSpPr>
        <p:spPr>
          <a:xfrm>
            <a:off x="337646" y="6174310"/>
            <a:ext cx="3702198" cy="21544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Thomas 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Haine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 (JHU)  Marie-Aude 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Pradal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 (JHU). Renske Gelderloos (JHU)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AF225-B9A0-4F1E-BCC5-172D42BA0892}"/>
              </a:ext>
            </a:extLst>
          </p:cNvPr>
          <p:cNvSpPr txBox="1"/>
          <p:nvPr/>
        </p:nvSpPr>
        <p:spPr>
          <a:xfrm>
            <a:off x="963584" y="6546226"/>
            <a:ext cx="1056808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l" rtl="0"/>
            <a:r>
              <a:rPr lang="en-US" sz="9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Approved for public release; distribution is unlimited. This</a:t>
            </a:r>
            <a:r>
              <a:rPr lang="en-US" sz="900" dirty="0">
                <a:solidFill>
                  <a:srgbClr val="5D6879"/>
                </a:solidFill>
                <a:latin typeface="Lato" panose="020F0502020204030204" pitchFamily="34" charset="0"/>
              </a:rPr>
              <a:t> </a:t>
            </a:r>
            <a:r>
              <a:rPr lang="en-US" sz="9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material is based upon work supported by the Defense Advanced Research Projects Agency (DARPA) under Agreement No. HR00112290032.</a:t>
            </a: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035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500" y="588237"/>
            <a:ext cx="9367285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Is it feasible?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EAA428-196B-C7A3-5A81-E83FFFD2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" r="7517"/>
          <a:stretch/>
        </p:blipFill>
        <p:spPr>
          <a:xfrm>
            <a:off x="4043999" y="2511297"/>
            <a:ext cx="3983994" cy="37730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87B485-E7F2-9E26-8835-6D1642EB6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2" r="10596"/>
          <a:stretch/>
        </p:blipFill>
        <p:spPr>
          <a:xfrm>
            <a:off x="136310" y="3078623"/>
            <a:ext cx="3727676" cy="26383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DEFDA-F796-80B2-D28F-F727B9966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73" b="4858"/>
          <a:stretch/>
        </p:blipFill>
        <p:spPr>
          <a:xfrm>
            <a:off x="8071696" y="2496726"/>
            <a:ext cx="3983994" cy="3773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48B5BD-1A39-D62D-EDEE-FE86C27FA95C}"/>
              </a:ext>
            </a:extLst>
          </p:cNvPr>
          <p:cNvSpPr txBox="1"/>
          <p:nvPr/>
        </p:nvSpPr>
        <p:spPr>
          <a:xfrm>
            <a:off x="952500" y="1313793"/>
            <a:ext cx="9852134" cy="14157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a limited experiment using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ChatGPT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on a set of “hard” scientific questions we are able to formulate reasonable decompositions of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expect better results when we train our own LLM using scientific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ask the question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able perform automatic symbolic generation?</a:t>
            </a:r>
            <a:endParaRPr lang="en-US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499" y="571500"/>
            <a:ext cx="9367285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Interested in learning more about AI methods for Climate Tipping Point Discovery?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E46A0-5A8C-F45D-312C-852DBE7F8226}"/>
              </a:ext>
            </a:extLst>
          </p:cNvPr>
          <p:cNvSpPr txBox="1"/>
          <p:nvPr/>
        </p:nvSpPr>
        <p:spPr>
          <a:xfrm>
            <a:off x="952500" y="1386647"/>
            <a:ext cx="6517975" cy="492442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Gnanadesikan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Anand, Gianluca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Fabiani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Jingwen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Liu, Renske Gelderloos, G. Jay Brett, Yannis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Kevrekidis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Marie-Aude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Pradal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Constantinos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Siettos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Jennifer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Sleeman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"Tipping points in overturning circulation mediated by ocean mixing and the configuration and magnitude of the hydrological cycle: A simple model."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arXiv:2308.03951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Gnanadesikan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Anand, Jay Brett, Jennifer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Sleeman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David Chung. "Using AI to Detect Climate Tipping Points-Or Why It’s Hard to Understand Rapid Changes in the Earth System." (2023).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Brett, Jay, David Chung, Jennifer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Sleeman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Anand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Gnanadesikan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"Lightning Talk: Atlantic Meridional Overturning Circulation (AMOC) Tipping Point: A GAN Test Case." (2023).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Sleeman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Jennifer, David Chung, Chace Ashcraft, Jay Brett, Anand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Gnanadesikan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Yannis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Kevrekidis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Marisa Hughes et al. "Using Artificial Intelligence to aid Scientific Discovery of Climate Tipping Points."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arXiv:2302.06852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pPr marL="342900" indent="-342900">
              <a:buFont typeface="+mj-lt"/>
              <a:buAutoNum type="arabicPeriod"/>
            </a:pP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Sleeman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Jennifer, David Chung, Anand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Gnanadesikan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Jay Brett, Yannis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Kevrekidis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Marisa Hughes, Thomas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"A Generative Adversarial Network for Climate Tipping Point Discovery (TIP-GAN)."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arXiv:2302.10274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Ashcraft, Chace, Jennifer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Sleeman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Caroline Tang, Jay Brett, and Anand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Gnanadesikan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"Neuro-Symbolic Bi-Directional Translation--Deep Learning Explainability for Climate Tipping Point Research."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arXiv:2306.11161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819C7-491D-7587-2688-74BE012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744" y="1231482"/>
            <a:ext cx="3182666" cy="2431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CA0BF-8D68-E022-BC45-6892313D7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65" y="3798686"/>
            <a:ext cx="3873037" cy="19583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8B7CB5-8DEB-281F-5658-905DE93AAAF7}"/>
              </a:ext>
            </a:extLst>
          </p:cNvPr>
          <p:cNvGrpSpPr/>
          <p:nvPr/>
        </p:nvGrpSpPr>
        <p:grpSpPr>
          <a:xfrm>
            <a:off x="7309450" y="4692770"/>
            <a:ext cx="1378379" cy="1694781"/>
            <a:chOff x="7309450" y="4692770"/>
            <a:chExt cx="1378379" cy="1694781"/>
          </a:xfrm>
        </p:grpSpPr>
        <p:pic>
          <p:nvPicPr>
            <p:cNvPr id="5" name="Picture 2" descr="Scientist | Cat Game - The Cat Collector! Wiki | Fandom">
              <a:extLst>
                <a:ext uri="{FF2B5EF4-FFF2-40B4-BE49-F238E27FC236}">
                  <a16:creationId xmlns:a16="http://schemas.microsoft.com/office/drawing/2014/main" id="{0D208133-184A-B16B-8FE4-7A35B5241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638" y="5397360"/>
              <a:ext cx="990191" cy="990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C41A172F-B437-24CD-3F9E-8844BB671C4C}"/>
                </a:ext>
              </a:extLst>
            </p:cNvPr>
            <p:cNvSpPr/>
            <p:nvPr/>
          </p:nvSpPr>
          <p:spPr>
            <a:xfrm>
              <a:off x="7309450" y="4692770"/>
              <a:ext cx="776376" cy="381430"/>
            </a:xfrm>
            <a:prstGeom prst="cloudCallout">
              <a:avLst>
                <a:gd name="adj1" fmla="val 44231"/>
                <a:gd name="adj2" fmla="val 13283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</a:rPr>
                <a:t>PACMANS is open 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11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75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Scientist | Cat Game - The Cat Collector! Wiki | Fandom">
            <a:extLst>
              <a:ext uri="{FF2B5EF4-FFF2-40B4-BE49-F238E27FC236}">
                <a16:creationId xmlns:a16="http://schemas.microsoft.com/office/drawing/2014/main" id="{DFE3EB28-17C7-44DC-734C-693AEC08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86" y="5074395"/>
            <a:ext cx="1340954" cy="13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F1F408B6-6C16-D516-BFB2-78C1ACFB4ABC}"/>
              </a:ext>
            </a:extLst>
          </p:cNvPr>
          <p:cNvSpPr/>
          <p:nvPr/>
        </p:nvSpPr>
        <p:spPr>
          <a:xfrm>
            <a:off x="6108780" y="3938491"/>
            <a:ext cx="5015288" cy="2271809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stability of the overturning depend on the pathways and sensitivities of water mass transformation in the Southern Ocean?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AB106-D467-0671-C3B6-F1EEF1883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08"/>
          <a:stretch/>
        </p:blipFill>
        <p:spPr>
          <a:xfrm>
            <a:off x="388402" y="1919498"/>
            <a:ext cx="3032052" cy="1465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4C5B7-2088-7F19-3361-2145F47BD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678"/>
          <a:stretch/>
        </p:blipFill>
        <p:spPr>
          <a:xfrm>
            <a:off x="388402" y="4134078"/>
            <a:ext cx="3648850" cy="17199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82874D-CECC-898B-A74D-7B352614C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91" y="2053444"/>
            <a:ext cx="1865738" cy="1465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B44500-17E4-7CCC-E562-214F2E2C30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814"/>
          <a:stretch/>
        </p:blipFill>
        <p:spPr>
          <a:xfrm>
            <a:off x="410791" y="323662"/>
            <a:ext cx="2549093" cy="1131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E67D12-CA40-6ED7-EBB5-264159EA4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414" y="318115"/>
            <a:ext cx="2549093" cy="9215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EF8040-E3AB-A6C3-3119-A122E4CA112F}"/>
              </a:ext>
            </a:extLst>
          </p:cNvPr>
          <p:cNvSpPr txBox="1"/>
          <p:nvPr/>
        </p:nvSpPr>
        <p:spPr>
          <a:xfrm>
            <a:off x="7941364" y="603070"/>
            <a:ext cx="402781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If scientists are going to use Artificial Intelligence as a scientific discovery tool…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57B6C-BE84-D6C8-FB75-81E8F100343B}"/>
              </a:ext>
            </a:extLst>
          </p:cNvPr>
          <p:cNvSpPr txBox="1"/>
          <p:nvPr/>
        </p:nvSpPr>
        <p:spPr>
          <a:xfrm>
            <a:off x="7961243" y="2086115"/>
            <a:ext cx="4027815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…They need to be able to ask scientific questions that can be parsed, interpreted, and answered by AI.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50732-A7EC-169B-ACFE-DB5626D886C6}"/>
              </a:ext>
            </a:extLst>
          </p:cNvPr>
          <p:cNvSpPr txBox="1"/>
          <p:nvPr/>
        </p:nvSpPr>
        <p:spPr>
          <a:xfrm>
            <a:off x="2672592" y="1470363"/>
            <a:ext cx="3591048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AMOC – “The conveyer belt of the oceans”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92B3AC-E250-C632-B1BD-76C3A5BEE105}"/>
              </a:ext>
            </a:extLst>
          </p:cNvPr>
          <p:cNvGrpSpPr/>
          <p:nvPr/>
        </p:nvGrpSpPr>
        <p:grpSpPr>
          <a:xfrm>
            <a:off x="3226279" y="3243761"/>
            <a:ext cx="1696407" cy="1403001"/>
            <a:chOff x="3226279" y="3243761"/>
            <a:chExt cx="1696407" cy="1403001"/>
          </a:xfrm>
        </p:grpSpPr>
        <p:sp>
          <p:nvSpPr>
            <p:cNvPr id="3" name="Cloud Callout 2">
              <a:extLst>
                <a:ext uri="{FF2B5EF4-FFF2-40B4-BE49-F238E27FC236}">
                  <a16:creationId xmlns:a16="http://schemas.microsoft.com/office/drawing/2014/main" id="{EC9E922B-6E8C-6F55-4197-213F0E0C3461}"/>
                </a:ext>
              </a:extLst>
            </p:cNvPr>
            <p:cNvSpPr/>
            <p:nvPr/>
          </p:nvSpPr>
          <p:spPr>
            <a:xfrm>
              <a:off x="3226279" y="3243761"/>
              <a:ext cx="1696407" cy="1403001"/>
            </a:xfrm>
            <a:prstGeom prst="cloudCallout">
              <a:avLst>
                <a:gd name="adj1" fmla="val 67439"/>
                <a:gd name="adj2" fmla="val 8052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sz="2000" dirty="0" err="1"/>
            </a:p>
          </p:txBody>
        </p:sp>
        <p:pic>
          <p:nvPicPr>
            <p:cNvPr id="1030" name="Picture 6" descr="RealClimate: What is happening in the Atlantic Ocean to the AMOC?">
              <a:extLst>
                <a:ext uri="{FF2B5EF4-FFF2-40B4-BE49-F238E27FC236}">
                  <a16:creationId xmlns:a16="http://schemas.microsoft.com/office/drawing/2014/main" id="{026D8D84-8E82-64FE-5C91-89078741D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859" y="3346886"/>
              <a:ext cx="1064889" cy="118321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44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707939A-2C75-80C5-13E2-7C7F8213B964}"/>
              </a:ext>
            </a:extLst>
          </p:cNvPr>
          <p:cNvSpPr/>
          <p:nvPr/>
        </p:nvSpPr>
        <p:spPr>
          <a:xfrm>
            <a:off x="2802835" y="1676400"/>
            <a:ext cx="6957391" cy="3491948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stability of the overturning depend on the pathways and sensitivities of water mass transformation in the Southern Ocean?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9A389-B13B-3959-496A-16CF97F36193}"/>
              </a:ext>
            </a:extLst>
          </p:cNvPr>
          <p:cNvSpPr txBox="1"/>
          <p:nvPr/>
        </p:nvSpPr>
        <p:spPr>
          <a:xfrm>
            <a:off x="222131" y="5588455"/>
            <a:ext cx="11868955" cy="615553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This is a hard question for AI to parse, interpret, and answer!</a:t>
            </a: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B2151A17-E9A1-9490-C0DA-96B7DD581C7D}"/>
              </a:ext>
            </a:extLst>
          </p:cNvPr>
          <p:cNvSpPr/>
          <p:nvPr/>
        </p:nvSpPr>
        <p:spPr>
          <a:xfrm>
            <a:off x="4172609" y="1291048"/>
            <a:ext cx="3689130" cy="3690856"/>
          </a:xfrm>
          <a:prstGeom prst="noSmoking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70F2D-A8F2-1F6E-3E4F-72BBFFB2FAF3}"/>
              </a:ext>
            </a:extLst>
          </p:cNvPr>
          <p:cNvSpPr txBox="1"/>
          <p:nvPr/>
        </p:nvSpPr>
        <p:spPr>
          <a:xfrm>
            <a:off x="952491" y="501724"/>
            <a:ext cx="936728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It turns out….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490" y="958838"/>
            <a:ext cx="936728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This is hard to do!</a:t>
            </a:r>
          </a:p>
        </p:txBody>
      </p:sp>
    </p:spTree>
    <p:extLst>
      <p:ext uri="{BB962C8B-B14F-4D97-AF65-F5344CB8AC3E}">
        <p14:creationId xmlns:p14="http://schemas.microsoft.com/office/powerpoint/2010/main" val="30949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500" y="571500"/>
            <a:ext cx="566901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What did we do?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544A71-39A1-B93F-1444-6D31315A948C}"/>
              </a:ext>
            </a:extLst>
          </p:cNvPr>
          <p:cNvSpPr txBox="1"/>
          <p:nvPr/>
        </p:nvSpPr>
        <p:spPr>
          <a:xfrm>
            <a:off x="7207173" y="2803546"/>
            <a:ext cx="4114609" cy="6463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If I increase Ekman flux by some amount, does overturning increase?</a:t>
            </a:r>
            <a:endParaRPr lang="en-US" dirty="0">
              <a:solidFill>
                <a:schemeClr val="accent1"/>
              </a:solidFill>
              <a:effectLst/>
              <a:latin typeface="inheri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E53D1A-5F98-471E-D2A6-B1F49B3B276B}"/>
              </a:ext>
            </a:extLst>
          </p:cNvPr>
          <p:cNvSpPr txBox="1"/>
          <p:nvPr/>
        </p:nvSpPr>
        <p:spPr>
          <a:xfrm>
            <a:off x="381031" y="2695825"/>
            <a:ext cx="4973099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stability of the overturning depend on the pathways and sensitivities of water mass transformation in the Southern Ocean? 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799C47F-B4E9-629B-9DC1-A767D579936A}"/>
              </a:ext>
            </a:extLst>
          </p:cNvPr>
          <p:cNvSpPr/>
          <p:nvPr/>
        </p:nvSpPr>
        <p:spPr>
          <a:xfrm>
            <a:off x="5689836" y="2807581"/>
            <a:ext cx="1043607" cy="515151"/>
          </a:xfrm>
          <a:prstGeom prst="rightArrow">
            <a:avLst/>
          </a:prstGeom>
          <a:solidFill>
            <a:schemeClr val="tx2">
              <a:alpha val="58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4B1E5-EF58-682C-C84A-7A40A87E16F0}"/>
              </a:ext>
            </a:extLst>
          </p:cNvPr>
          <p:cNvSpPr txBox="1"/>
          <p:nvPr/>
        </p:nvSpPr>
        <p:spPr>
          <a:xfrm>
            <a:off x="448190" y="5594747"/>
            <a:ext cx="10992112" cy="615553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accent3"/>
                </a:solidFill>
              </a:rPr>
              <a:t>This is possible to parse, interpret, and answer using AI!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F89D0-A86A-3D80-A77F-AD0377872641}"/>
              </a:ext>
            </a:extLst>
          </p:cNvPr>
          <p:cNvSpPr txBox="1"/>
          <p:nvPr/>
        </p:nvSpPr>
        <p:spPr>
          <a:xfrm>
            <a:off x="7016244" y="2247075"/>
            <a:ext cx="42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question that maps to model vector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61F56-9D93-C943-77AD-E19392A93ECF}"/>
              </a:ext>
            </a:extLst>
          </p:cNvPr>
          <p:cNvSpPr txBox="1"/>
          <p:nvPr/>
        </p:nvSpPr>
        <p:spPr>
          <a:xfrm>
            <a:off x="220797" y="2196348"/>
            <a:ext cx="52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question that is realistic to an oceanographer</a:t>
            </a:r>
          </a:p>
        </p:txBody>
      </p:sp>
    </p:spTree>
    <p:extLst>
      <p:ext uri="{BB962C8B-B14F-4D97-AF65-F5344CB8AC3E}">
        <p14:creationId xmlns:p14="http://schemas.microsoft.com/office/powerpoint/2010/main" val="338785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66C06-4F5B-54FD-2B5C-B066E50788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1659-B69E-3A5B-FC32-49D1873321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100C93-8833-3A7D-47D4-567F4F022ABA}"/>
              </a:ext>
            </a:extLst>
          </p:cNvPr>
          <p:cNvGrpSpPr/>
          <p:nvPr/>
        </p:nvGrpSpPr>
        <p:grpSpPr>
          <a:xfrm>
            <a:off x="468833" y="2161040"/>
            <a:ext cx="9840931" cy="2897206"/>
            <a:chOff x="514582" y="2531888"/>
            <a:chExt cx="9840931" cy="289720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C935C5-E31D-661D-38A8-733553BC0EE4}"/>
                </a:ext>
              </a:extLst>
            </p:cNvPr>
            <p:cNvGrpSpPr/>
            <p:nvPr/>
          </p:nvGrpSpPr>
          <p:grpSpPr>
            <a:xfrm>
              <a:off x="514582" y="2531888"/>
              <a:ext cx="5627167" cy="2479971"/>
              <a:chOff x="545287" y="2439480"/>
              <a:chExt cx="5627167" cy="247997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D92F353-1A3F-9571-A509-5A89669D8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5287" y="2439480"/>
                <a:ext cx="5627167" cy="216277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B5D400-4BAC-5B45-663D-74E4F085C83A}"/>
                  </a:ext>
                </a:extLst>
              </p:cNvPr>
              <p:cNvSpPr txBox="1"/>
              <p:nvPr/>
            </p:nvSpPr>
            <p:spPr>
              <a:xfrm>
                <a:off x="2590476" y="4642452"/>
                <a:ext cx="115288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</a:rPr>
                  <a:t>TIP-GAN [4,5]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C639F7-F3F4-96E4-97D0-85FE97A0D313}"/>
                </a:ext>
              </a:extLst>
            </p:cNvPr>
            <p:cNvSpPr txBox="1"/>
            <p:nvPr/>
          </p:nvSpPr>
          <p:spPr>
            <a:xfrm>
              <a:off x="8192741" y="5152095"/>
              <a:ext cx="216277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</a:rPr>
                <a:t>Neuro-symbolic Learner [4,6]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E8F0BF-F9BA-03A3-3BE8-2B3514E16AFF}"/>
              </a:ext>
            </a:extLst>
          </p:cNvPr>
          <p:cNvSpPr txBox="1"/>
          <p:nvPr/>
        </p:nvSpPr>
        <p:spPr>
          <a:xfrm>
            <a:off x="1412357" y="5902523"/>
            <a:ext cx="936728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The Physics-informed AI Climate Model Agent Neuro-symbolic Simulator (PACMANS) for Tipping Point Discovery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F6ADC-C8A0-A572-13BD-F31B42A09F0F}"/>
              </a:ext>
            </a:extLst>
          </p:cNvPr>
          <p:cNvSpPr txBox="1"/>
          <p:nvPr/>
        </p:nvSpPr>
        <p:spPr>
          <a:xfrm>
            <a:off x="952500" y="571500"/>
            <a:ext cx="566901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What did we do?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3457FE-8717-C85A-FE2C-7972BD187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1"/>
          <a:stretch/>
        </p:blipFill>
        <p:spPr>
          <a:xfrm>
            <a:off x="6260621" y="1759690"/>
            <a:ext cx="5722296" cy="29654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D6DD3F-50D8-5A86-3F94-39881F4D37A0}"/>
              </a:ext>
            </a:extLst>
          </p:cNvPr>
          <p:cNvSpPr/>
          <p:nvPr/>
        </p:nvSpPr>
        <p:spPr>
          <a:xfrm>
            <a:off x="6481313" y="4641011"/>
            <a:ext cx="661359" cy="197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0000" lnSpcReduction="20000"/>
          </a:bodyPr>
          <a:lstStyle/>
          <a:p>
            <a:pPr algn="ctr"/>
            <a:endParaRPr lang="en-US" sz="20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E48C10-AEC5-6603-A543-C93DC6726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59" r="42695"/>
          <a:stretch/>
        </p:blipFill>
        <p:spPr>
          <a:xfrm>
            <a:off x="10094393" y="489143"/>
            <a:ext cx="1804310" cy="1363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4E9510-D832-780D-AA0C-B9F34017684E}"/>
              </a:ext>
            </a:extLst>
          </p:cNvPr>
          <p:cNvSpPr txBox="1"/>
          <p:nvPr/>
        </p:nvSpPr>
        <p:spPr>
          <a:xfrm>
            <a:off x="9898738" y="319866"/>
            <a:ext cx="2184118" cy="1692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l" rtl="0"/>
            <a:r>
              <a:rPr lang="en-US" sz="50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If I increase Ekman flux by some amount, does overturning increase?</a:t>
            </a:r>
            <a:endParaRPr lang="en-US" sz="500" dirty="0">
              <a:solidFill>
                <a:schemeClr val="accent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52375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500" y="571500"/>
            <a:ext cx="566901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What did we do?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BAB7DB-FD8B-FEFE-DD5A-FB2D503DCB4B}"/>
              </a:ext>
            </a:extLst>
          </p:cNvPr>
          <p:cNvSpPr txBox="1"/>
          <p:nvPr/>
        </p:nvSpPr>
        <p:spPr>
          <a:xfrm>
            <a:off x="1329227" y="6117623"/>
            <a:ext cx="936728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The Physics-informed AI Climate Model Agent Neuro-symbolic Simulator (PACMANS) for Tipping Point Discovery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3D0FD-FFEA-283C-C191-F75C8CE7F630}"/>
              </a:ext>
            </a:extLst>
          </p:cNvPr>
          <p:cNvGrpSpPr/>
          <p:nvPr/>
        </p:nvGrpSpPr>
        <p:grpSpPr>
          <a:xfrm>
            <a:off x="2355737" y="1477949"/>
            <a:ext cx="4804948" cy="4318000"/>
            <a:chOff x="6635354" y="1696704"/>
            <a:chExt cx="4804948" cy="431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DDA482-3352-CE5A-5F3A-EA15F977D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354" y="1696704"/>
              <a:ext cx="4021854" cy="4318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B94E6-69DF-BE5F-6E24-4B805B77265E}"/>
                </a:ext>
              </a:extLst>
            </p:cNvPr>
            <p:cNvSpPr txBox="1"/>
            <p:nvPr/>
          </p:nvSpPr>
          <p:spPr>
            <a:xfrm>
              <a:off x="6715859" y="5671789"/>
              <a:ext cx="4724443" cy="26161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Answering Questions Using the Neuro-symbolic Translator and TIP-GAN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B1BF707-A708-FA94-A838-318D8D1ACBAE}"/>
              </a:ext>
            </a:extLst>
          </p:cNvPr>
          <p:cNvSpPr txBox="1"/>
          <p:nvPr/>
        </p:nvSpPr>
        <p:spPr>
          <a:xfrm>
            <a:off x="6741239" y="2648272"/>
            <a:ext cx="4260315" cy="2769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effectLst/>
                <a:latin typeface="JetBrains Mono"/>
              </a:rPr>
              <a:t>“</a:t>
            </a:r>
            <a:r>
              <a:rPr lang="en-US" sz="1200" dirty="0" err="1">
                <a:solidFill>
                  <a:schemeClr val="tx2"/>
                </a:solidFill>
                <a:effectLst/>
                <a:latin typeface="JetBrains Mono"/>
              </a:rPr>
              <a:t>IncreaseOf</a:t>
            </a:r>
            <a:r>
              <a:rPr lang="en-US" sz="1200" dirty="0">
                <a:solidFill>
                  <a:schemeClr val="tx2"/>
                </a:solidFill>
                <a:effectLst/>
                <a:latin typeface="JetBrains Mono"/>
              </a:rPr>
              <a:t>(</a:t>
            </a:r>
            <a:r>
              <a:rPr lang="en-US" sz="1200" dirty="0" err="1">
                <a:solidFill>
                  <a:schemeClr val="tx2"/>
                </a:solidFill>
                <a:effectLst/>
                <a:latin typeface="JetBrains Mono"/>
              </a:rPr>
              <a:t>surrogate_model</a:t>
            </a:r>
            <a:r>
              <a:rPr lang="en-US" sz="1200" dirty="0">
                <a:solidFill>
                  <a:schemeClr val="tx2"/>
                </a:solidFill>
                <a:effectLst/>
                <a:latin typeface="JetBrains Mono"/>
              </a:rPr>
              <a:t>(</a:t>
            </a:r>
            <a:r>
              <a:rPr lang="en-US" sz="1200" dirty="0" err="1">
                <a:solidFill>
                  <a:schemeClr val="tx2"/>
                </a:solidFill>
                <a:effectLst/>
                <a:latin typeface="JetBrains Mono"/>
              </a:rPr>
              <a:t>IncreaseBy</a:t>
            </a:r>
            <a:r>
              <a:rPr lang="en-US" sz="1200" dirty="0">
                <a:solidFill>
                  <a:schemeClr val="tx2"/>
                </a:solidFill>
                <a:effectLst/>
                <a:latin typeface="JetBrains Mono"/>
              </a:rPr>
              <a:t>(Ekman, 2.7e7)),</a:t>
            </a:r>
            <a:r>
              <a:rPr lang="en-US" sz="1200" dirty="0" err="1">
                <a:solidFill>
                  <a:schemeClr val="tx2"/>
                </a:solidFill>
                <a:effectLst/>
                <a:latin typeface="JetBrains Mono"/>
              </a:rPr>
              <a:t>M_n</a:t>
            </a:r>
            <a:r>
              <a:rPr lang="en-US" sz="1200" dirty="0">
                <a:solidFill>
                  <a:schemeClr val="tx2"/>
                </a:solidFill>
                <a:effectLst/>
                <a:latin typeface="JetBrains Mono"/>
              </a:rPr>
              <a:t>)”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046B5B-077E-341B-8759-A27BD5186C46}"/>
              </a:ext>
            </a:extLst>
          </p:cNvPr>
          <p:cNvSpPr txBox="1"/>
          <p:nvPr/>
        </p:nvSpPr>
        <p:spPr>
          <a:xfrm>
            <a:off x="6666474" y="2277506"/>
            <a:ext cx="3900427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Neuro-symbolic Program Representation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C7888-832F-67CE-355E-787975EAD604}"/>
              </a:ext>
            </a:extLst>
          </p:cNvPr>
          <p:cNvSpPr txBox="1"/>
          <p:nvPr/>
        </p:nvSpPr>
        <p:spPr>
          <a:xfrm>
            <a:off x="6666474" y="4182893"/>
            <a:ext cx="3287951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Program to Vector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54288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499" y="571500"/>
            <a:ext cx="9367285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did we do?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E46A0-5A8C-F45D-312C-852DBE7F8226}"/>
              </a:ext>
            </a:extLst>
          </p:cNvPr>
          <p:cNvSpPr txBox="1"/>
          <p:nvPr/>
        </p:nvSpPr>
        <p:spPr>
          <a:xfrm>
            <a:off x="952500" y="1196866"/>
            <a:ext cx="3388273" cy="57246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We ran an experiment where we used the neuro-symbolic translator and TIP-GAN together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The neuro-symbolic translation from question to program was evaluated on translating the 2000 questions.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Question Types: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If v1 is value will AMOC collapse?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If v2 is value will AMOC collapse?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If v1 is value and v2 is value will the AMOC collapse?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TIP-GAN was evaluated on how well it did at predicting the outcome of AMOC collapse (without running the surrogate model)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Running the surrogate model took .96 seconds on average for each question compared with 5.4×10</a:t>
            </a:r>
            <a:r>
              <a:rPr lang="en-US" b="1" baseline="30000" dirty="0">
                <a:solidFill>
                  <a:srgbClr val="FF0000"/>
                </a:solidFill>
              </a:rPr>
              <a:t>−6</a:t>
            </a:r>
            <a:r>
              <a:rPr lang="en-US" b="1" dirty="0">
                <a:solidFill>
                  <a:srgbClr val="FF0000"/>
                </a:solidFill>
              </a:rPr>
              <a:t> seconds.</a:t>
            </a:r>
            <a:endParaRPr lang="en-US" b="1" baseline="300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75AC03B-047F-7C7D-40E9-2DCFF7460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34005"/>
              </p:ext>
            </p:extLst>
          </p:nvPr>
        </p:nvGraphicFramePr>
        <p:xfrm>
          <a:off x="4914236" y="947530"/>
          <a:ext cx="570121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5303">
                  <a:extLst>
                    <a:ext uri="{9D8B030D-6E8A-4147-A177-3AD203B41FA5}">
                      <a16:colId xmlns:a16="http://schemas.microsoft.com/office/drawing/2014/main" val="2751436968"/>
                    </a:ext>
                  </a:extLst>
                </a:gridCol>
                <a:gridCol w="1425303">
                  <a:extLst>
                    <a:ext uri="{9D8B030D-6E8A-4147-A177-3AD203B41FA5}">
                      <a16:colId xmlns:a16="http://schemas.microsoft.com/office/drawing/2014/main" val="938019082"/>
                    </a:ext>
                  </a:extLst>
                </a:gridCol>
                <a:gridCol w="1425303">
                  <a:extLst>
                    <a:ext uri="{9D8B030D-6E8A-4147-A177-3AD203B41FA5}">
                      <a16:colId xmlns:a16="http://schemas.microsoft.com/office/drawing/2014/main" val="4029637084"/>
                    </a:ext>
                  </a:extLst>
                </a:gridCol>
                <a:gridCol w="1425303">
                  <a:extLst>
                    <a:ext uri="{9D8B030D-6E8A-4147-A177-3AD203B41FA5}">
                      <a16:colId xmlns:a16="http://schemas.microsoft.com/office/drawing/2014/main" val="3882137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AMOC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1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AMOC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6228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211F8B-55E5-44E1-FA5D-36AF1565DDAA}"/>
              </a:ext>
            </a:extLst>
          </p:cNvPr>
          <p:cNvSpPr txBox="1"/>
          <p:nvPr/>
        </p:nvSpPr>
        <p:spPr>
          <a:xfrm>
            <a:off x="4914236" y="2097817"/>
            <a:ext cx="570121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tx2">
                    <a:lumMod val="75000"/>
                  </a:schemeClr>
                </a:solidFill>
              </a:rPr>
              <a:t>Neuro-symbolic performance in translating natural language questions to programs.  Evaluated on how accurately it translated the question to the correct program structure - it appears to have performed very well.</a:t>
            </a:r>
            <a:endParaRPr lang="en-US" sz="900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DEF933C-21A6-AB4C-A17B-226FE6B5E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324953"/>
              </p:ext>
            </p:extLst>
          </p:nvPr>
        </p:nvGraphicFramePr>
        <p:xfrm>
          <a:off x="4914236" y="2682959"/>
          <a:ext cx="570121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5303">
                  <a:extLst>
                    <a:ext uri="{9D8B030D-6E8A-4147-A177-3AD203B41FA5}">
                      <a16:colId xmlns:a16="http://schemas.microsoft.com/office/drawing/2014/main" val="2751436968"/>
                    </a:ext>
                  </a:extLst>
                </a:gridCol>
                <a:gridCol w="1425303">
                  <a:extLst>
                    <a:ext uri="{9D8B030D-6E8A-4147-A177-3AD203B41FA5}">
                      <a16:colId xmlns:a16="http://schemas.microsoft.com/office/drawing/2014/main" val="938019082"/>
                    </a:ext>
                  </a:extLst>
                </a:gridCol>
                <a:gridCol w="1425303">
                  <a:extLst>
                    <a:ext uri="{9D8B030D-6E8A-4147-A177-3AD203B41FA5}">
                      <a16:colId xmlns:a16="http://schemas.microsoft.com/office/drawing/2014/main" val="4029637084"/>
                    </a:ext>
                  </a:extLst>
                </a:gridCol>
                <a:gridCol w="1425303">
                  <a:extLst>
                    <a:ext uri="{9D8B030D-6E8A-4147-A177-3AD203B41FA5}">
                      <a16:colId xmlns:a16="http://schemas.microsoft.com/office/drawing/2014/main" val="3882137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AMOC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99.602%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1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AMOC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99.600%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6228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2CFAB4C-B55A-E354-E1E8-EE87ADB7C52F}"/>
              </a:ext>
            </a:extLst>
          </p:cNvPr>
          <p:cNvSpPr txBox="1"/>
          <p:nvPr/>
        </p:nvSpPr>
        <p:spPr>
          <a:xfrm>
            <a:off x="4840664" y="3795479"/>
            <a:ext cx="570121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900" i="1" dirty="0">
                <a:solidFill>
                  <a:schemeClr val="tx2">
                    <a:lumMod val="75000"/>
                  </a:schemeClr>
                </a:solidFill>
              </a:rPr>
              <a:t>TIP-GAN Prediction Performance for the 2000 questions translated into programs.</a:t>
            </a:r>
          </a:p>
          <a:p>
            <a:pPr algn="just"/>
            <a:endParaRPr lang="en-US" sz="7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3BCAB9E-FE4F-8BB0-D2EA-3B3EA04B6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242472"/>
              </p:ext>
            </p:extLst>
          </p:nvPr>
        </p:nvGraphicFramePr>
        <p:xfrm>
          <a:off x="4910032" y="4219853"/>
          <a:ext cx="6589983" cy="15262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0756">
                  <a:extLst>
                    <a:ext uri="{9D8B030D-6E8A-4147-A177-3AD203B41FA5}">
                      <a16:colId xmlns:a16="http://schemas.microsoft.com/office/drawing/2014/main" val="2751436968"/>
                    </a:ext>
                  </a:extLst>
                </a:gridCol>
                <a:gridCol w="1934635">
                  <a:extLst>
                    <a:ext uri="{9D8B030D-6E8A-4147-A177-3AD203B41FA5}">
                      <a16:colId xmlns:a16="http://schemas.microsoft.com/office/drawing/2014/main" val="938019082"/>
                    </a:ext>
                  </a:extLst>
                </a:gridCol>
                <a:gridCol w="1332343">
                  <a:extLst>
                    <a:ext uri="{9D8B030D-6E8A-4147-A177-3AD203B41FA5}">
                      <a16:colId xmlns:a16="http://schemas.microsoft.com/office/drawing/2014/main" val="2089119487"/>
                    </a:ext>
                  </a:extLst>
                </a:gridCol>
                <a:gridCol w="1452249">
                  <a:extLst>
                    <a:ext uri="{9D8B030D-6E8A-4147-A177-3AD203B41FA5}">
                      <a16:colId xmlns:a16="http://schemas.microsoft.com/office/drawing/2014/main" val="2466438305"/>
                    </a:ext>
                  </a:extLst>
                </a:gridCol>
              </a:tblGrid>
              <a:tr h="8861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Neuro-symbolic Translation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TIP-GAN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AI 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71979"/>
                  </a:ext>
                </a:extLst>
              </a:tr>
              <a:tr h="620315">
                <a:tc>
                  <a:txBody>
                    <a:bodyPr/>
                    <a:lstStyle/>
                    <a:p>
                      <a:r>
                        <a:rPr lang="en-US" dirty="0"/>
                        <a:t>Total Average Time in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118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128D3BD-D21B-2D59-CB7E-2885E31241E8}"/>
              </a:ext>
            </a:extLst>
          </p:cNvPr>
          <p:cNvSpPr txBox="1"/>
          <p:nvPr/>
        </p:nvSpPr>
        <p:spPr>
          <a:xfrm>
            <a:off x="4840664" y="5746098"/>
            <a:ext cx="620110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tx2">
                    <a:lumMod val="75000"/>
                  </a:schemeClr>
                </a:solidFill>
              </a:rPr>
              <a:t>Average time in seconds to perform the translation from question to program and to obtain an answer to the program.  The final column is the overall AI Simulation total time.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0526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499" y="571500"/>
            <a:ext cx="9367285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 can answer questions very quickly!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5238B854-AF8A-8B0D-6B55-8EBEFFDAE13E}"/>
              </a:ext>
            </a:extLst>
          </p:cNvPr>
          <p:cNvSpPr/>
          <p:nvPr/>
        </p:nvSpPr>
        <p:spPr>
          <a:xfrm>
            <a:off x="2839731" y="1462321"/>
            <a:ext cx="7480053" cy="2294399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rtl="0"/>
            <a:r>
              <a:rPr lang="en-US" sz="200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If Ekman Flux is 28226923.55 and Northern Hemisphere Freshwater Flux is 840575.51, does the AMOC collapse?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ECDF60F-638E-CDC5-AC17-71E84990E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14" y="2233582"/>
            <a:ext cx="976805" cy="97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ientist | Cat Game - The Cat Collector! Wiki | Fandom">
            <a:extLst>
              <a:ext uri="{FF2B5EF4-FFF2-40B4-BE49-F238E27FC236}">
                <a16:creationId xmlns:a16="http://schemas.microsoft.com/office/drawing/2014/main" id="{4EE6E2CD-7544-8E97-AB80-BDCF780B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400" y="5013794"/>
            <a:ext cx="1340954" cy="13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loud Callout 15">
            <a:extLst>
              <a:ext uri="{FF2B5EF4-FFF2-40B4-BE49-F238E27FC236}">
                <a16:creationId xmlns:a16="http://schemas.microsoft.com/office/drawing/2014/main" id="{440B4341-2C47-06B7-3B90-314CF7BE810F}"/>
              </a:ext>
            </a:extLst>
          </p:cNvPr>
          <p:cNvSpPr/>
          <p:nvPr/>
        </p:nvSpPr>
        <p:spPr>
          <a:xfrm>
            <a:off x="5753100" y="4248479"/>
            <a:ext cx="2698388" cy="933121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What about my harder question?</a:t>
            </a:r>
          </a:p>
        </p:txBody>
      </p:sp>
    </p:spTree>
    <p:extLst>
      <p:ext uri="{BB962C8B-B14F-4D97-AF65-F5344CB8AC3E}">
        <p14:creationId xmlns:p14="http://schemas.microsoft.com/office/powerpoint/2010/main" val="3729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CD84-21C5-D348-B828-2136F4B05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B22F49-6910-5142-A3F6-0A64ABE15428}" type="datetime3">
              <a:rPr lang="en-US" smtClean="0"/>
              <a:t>22 August 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73107-3B2A-EC4B-A190-BC94D234E4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082FB-EE4E-C0E7-8188-4B624E81727C}"/>
              </a:ext>
            </a:extLst>
          </p:cNvPr>
          <p:cNvSpPr txBox="1"/>
          <p:nvPr/>
        </p:nvSpPr>
        <p:spPr>
          <a:xfrm>
            <a:off x="952500" y="588237"/>
            <a:ext cx="9367285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What are we planning?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81788-775E-280A-0458-BDAFA1244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84"/>
          <a:stretch/>
        </p:blipFill>
        <p:spPr>
          <a:xfrm>
            <a:off x="417261" y="4029695"/>
            <a:ext cx="4834738" cy="1788123"/>
          </a:xfrm>
          <a:prstGeom prst="rect">
            <a:avLst/>
          </a:prstGeom>
        </p:spPr>
      </p:pic>
      <p:pic>
        <p:nvPicPr>
          <p:cNvPr id="7" name="Picture 2" descr="The rise of open-source large language models">
            <a:extLst>
              <a:ext uri="{FF2B5EF4-FFF2-40B4-BE49-F238E27FC236}">
                <a16:creationId xmlns:a16="http://schemas.microsoft.com/office/drawing/2014/main" id="{C0F22F7D-FCE2-E012-78AE-0A8B8ECC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46" y="4146007"/>
            <a:ext cx="3321164" cy="186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D88BB2-DDA4-525B-ED33-E3F28E703FF5}"/>
              </a:ext>
            </a:extLst>
          </p:cNvPr>
          <p:cNvSpPr txBox="1"/>
          <p:nvPr/>
        </p:nvSpPr>
        <p:spPr>
          <a:xfrm>
            <a:off x="293390" y="2388119"/>
            <a:ext cx="4114609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If I increase Ekman flux by some amount, does overturning increase?</a:t>
            </a:r>
            <a:endParaRPr lang="en-US" dirty="0">
              <a:solidFill>
                <a:schemeClr val="accent1"/>
              </a:solidFill>
              <a:effectLst/>
              <a:latin typeface="inheri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12399-D7F8-312F-A033-89CA65A6EB3F}"/>
              </a:ext>
            </a:extLst>
          </p:cNvPr>
          <p:cNvSpPr txBox="1"/>
          <p:nvPr/>
        </p:nvSpPr>
        <p:spPr>
          <a:xfrm>
            <a:off x="6096000" y="2370187"/>
            <a:ext cx="5940287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stability of the overturning depend on the pathways and sensitivities of water mass transformation in the Southern Ocean?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63297B-C76E-366F-A0AB-B42543EDB8DC}"/>
              </a:ext>
            </a:extLst>
          </p:cNvPr>
          <p:cNvSpPr txBox="1"/>
          <p:nvPr/>
        </p:nvSpPr>
        <p:spPr>
          <a:xfrm>
            <a:off x="293390" y="1815755"/>
            <a:ext cx="42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question that maps to model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A2C4F-4F88-41F7-FE4E-5FAEDEE1170E}"/>
              </a:ext>
            </a:extLst>
          </p:cNvPr>
          <p:cNvSpPr txBox="1"/>
          <p:nvPr/>
        </p:nvSpPr>
        <p:spPr>
          <a:xfrm>
            <a:off x="6096000" y="1815755"/>
            <a:ext cx="529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question that is realistic to an oceanographer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C7C0FD8-0041-F8E2-17C0-EF76D354FB9C}"/>
              </a:ext>
            </a:extLst>
          </p:cNvPr>
          <p:cNvSpPr/>
          <p:nvPr/>
        </p:nvSpPr>
        <p:spPr>
          <a:xfrm>
            <a:off x="4730196" y="2519299"/>
            <a:ext cx="1043607" cy="5151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eparing for your Literature Review: Best Practices | Pubs and Publications">
            <a:extLst>
              <a:ext uri="{FF2B5EF4-FFF2-40B4-BE49-F238E27FC236}">
                <a16:creationId xmlns:a16="http://schemas.microsoft.com/office/drawing/2014/main" id="{59327C67-FD34-9043-BD82-6ED58D40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19" y="4184322"/>
            <a:ext cx="2692181" cy="179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jhu_presentation" id="{3C8AE690-BCC2-304F-A8CB-81F20B02E452}" vid="{B2DC49D5-874C-C347-842A-A36041ADEB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57BFD2CB1E744298C1AF8AA7379FF3" ma:contentTypeVersion="2" ma:contentTypeDescription="Create a new document." ma:contentTypeScope="" ma:versionID="5e5edfd3ff4647b6398a429cc3de810e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b0baf92c7a4c4eedf4e3329f85509741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00D4D-02D2-4227-B0EE-7CA203F8CC9E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88637DB-B19B-48B4-934C-F75510DA7D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DBF8F-4388-4625-9D69-5F40B71B7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APL-PowerPoint-Theme_light</Template>
  <TotalTime>7130</TotalTime>
  <Words>1091</Words>
  <Application>Microsoft Macintosh PowerPoint</Application>
  <PresentationFormat>Widescreen</PresentationFormat>
  <Paragraphs>128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.AppleSystemUIFont</vt:lpstr>
      <vt:lpstr>Arial</vt:lpstr>
      <vt:lpstr>Calibri</vt:lpstr>
      <vt:lpstr>Courier New</vt:lpstr>
      <vt:lpstr>Helvetica</vt:lpstr>
      <vt:lpstr>inherit</vt:lpstr>
      <vt:lpstr>JetBrains Mono</vt:lpstr>
      <vt:lpstr>Lato</vt:lpstr>
      <vt:lpstr>Wingdings</vt:lpstr>
      <vt:lpstr>APL-PowerPoint-Theme_light</vt:lpstr>
      <vt:lpstr>Neuro-Symbolic Learning and Large Language Models:  Paving the Way for Automatic Scientific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Models:  Paving the Way for Automatic Scientific Discovery</dc:title>
  <dc:subject/>
  <dc:creator>Microsoft Office User</dc:creator>
  <cp:keywords/>
  <dc:description>Version 1.0</dc:description>
  <cp:lastModifiedBy>Microsoft Office User</cp:lastModifiedBy>
  <cp:revision>15</cp:revision>
  <cp:lastPrinted>2017-08-24T18:44:08Z</cp:lastPrinted>
  <dcterms:created xsi:type="dcterms:W3CDTF">2023-08-17T16:26:08Z</dcterms:created>
  <dcterms:modified xsi:type="dcterms:W3CDTF">2023-08-22T19:07:59Z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0x0101009757BFD2CB1E744298C1AF8AA7379FF3</vt:lpwstr>
  </property>
</Properties>
</file>